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60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207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16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07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3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0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21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6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95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47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75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E8C88-4B2F-4E1E-BB4D-FE822B1915B2}" type="datetimeFigureOut">
              <a:rPr lang="fr-FR" smtClean="0"/>
              <a:t>13/04/2016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AB1C8-507A-491F-ACC2-B8E18FBB2A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90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298783"/>
            <a:ext cx="9144000" cy="150068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Aides à la prévision météo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524000" y="2799471"/>
            <a:ext cx="9144000" cy="2813538"/>
          </a:xfrm>
        </p:spPr>
        <p:txBody>
          <a:bodyPr/>
          <a:lstStyle/>
          <a:p>
            <a:r>
              <a:rPr lang="fr-FR" dirty="0" smtClean="0"/>
              <a:t>Composition de l’atmosphère</a:t>
            </a:r>
          </a:p>
          <a:p>
            <a:r>
              <a:rPr lang="fr-FR" dirty="0" smtClean="0"/>
              <a:t>Circulation atmosphérique</a:t>
            </a:r>
          </a:p>
          <a:p>
            <a:r>
              <a:rPr lang="fr-FR" dirty="0" smtClean="0"/>
              <a:t>Les fronts</a:t>
            </a:r>
          </a:p>
          <a:p>
            <a:r>
              <a:rPr lang="fr-FR" dirty="0" smtClean="0"/>
              <a:t>Les masses d’air</a:t>
            </a:r>
          </a:p>
          <a:p>
            <a:r>
              <a:rPr lang="fr-FR" dirty="0" smtClean="0"/>
              <a:t>Cartes </a:t>
            </a:r>
            <a:r>
              <a:rPr lang="fr-FR" dirty="0" smtClean="0"/>
              <a:t>météo globale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3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3999" y="2710"/>
            <a:ext cx="9144000" cy="1030311"/>
          </a:xfrm>
        </p:spPr>
        <p:txBody>
          <a:bodyPr>
            <a:normAutofit/>
          </a:bodyPr>
          <a:lstStyle/>
          <a:p>
            <a:r>
              <a:rPr lang="fr-FR" sz="4800" dirty="0" smtClean="0"/>
              <a:t>L’atmosphère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69394" y="1307720"/>
            <a:ext cx="8253211" cy="4112408"/>
          </a:xfrm>
        </p:spPr>
        <p:txBody>
          <a:bodyPr>
            <a:noAutofit/>
          </a:bodyPr>
          <a:lstStyle/>
          <a:p>
            <a:r>
              <a:rPr lang="fr-FR" sz="1600" dirty="0" smtClean="0"/>
              <a:t>Composition principale de l’atmosphère (sans compter les nuages qui sont à l’état liquide ;)</a:t>
            </a:r>
          </a:p>
          <a:p>
            <a:endParaRPr lang="fr-FR" sz="1600" dirty="0" smtClean="0"/>
          </a:p>
          <a:p>
            <a:pPr algn="l"/>
            <a:r>
              <a:rPr lang="fr-FR" sz="1600" dirty="0" smtClean="0"/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 </a:t>
            </a:r>
            <a:r>
              <a:rPr lang="fr-FR" sz="1600" dirty="0" smtClean="0"/>
              <a:t>Gaz </a:t>
            </a:r>
          </a:p>
          <a:p>
            <a:pPr algn="l"/>
            <a:endParaRPr lang="fr-FR" sz="1600" dirty="0" smtClean="0"/>
          </a:p>
          <a:p>
            <a:pPr algn="l"/>
            <a:r>
              <a:rPr lang="fr-FR" sz="1600" dirty="0" smtClean="0"/>
              <a:t>78% d’azote N</a:t>
            </a:r>
            <a:r>
              <a:rPr lang="fr-FR" sz="1600" baseline="-25000" dirty="0" smtClean="0"/>
              <a:t>2</a:t>
            </a:r>
          </a:p>
          <a:p>
            <a:pPr algn="l"/>
            <a:r>
              <a:rPr lang="fr-FR" sz="1600" dirty="0" smtClean="0"/>
              <a:t>21% d’oxygène O</a:t>
            </a:r>
            <a:r>
              <a:rPr lang="fr-FR" sz="1600" baseline="-25000" dirty="0" smtClean="0"/>
              <a:t>2</a:t>
            </a:r>
          </a:p>
          <a:p>
            <a:pPr algn="l"/>
            <a:endParaRPr lang="fr-FR" sz="1600" dirty="0" smtClean="0"/>
          </a:p>
          <a:p>
            <a:pPr algn="l"/>
            <a:r>
              <a:rPr lang="fr-FR" sz="1600" dirty="0" smtClean="0"/>
              <a:t>Vapeur d’eau 0,1 à 5%  </a:t>
            </a:r>
          </a:p>
          <a:p>
            <a:pPr algn="l"/>
            <a:endParaRPr lang="fr-FR" sz="1600" dirty="0" smtClean="0"/>
          </a:p>
          <a:p>
            <a:pPr algn="l"/>
            <a:endParaRPr lang="fr-FR" sz="1600" dirty="0" smtClean="0"/>
          </a:p>
          <a:p>
            <a:pPr algn="l"/>
            <a:endParaRPr lang="fr-FR" sz="1600" dirty="0" smtClean="0"/>
          </a:p>
          <a:p>
            <a:pPr algn="l"/>
            <a:endParaRPr lang="fr-FR" sz="1600" dirty="0"/>
          </a:p>
          <a:p>
            <a:pPr algn="l"/>
            <a:r>
              <a:rPr lang="fr-FR" sz="1600" dirty="0" smtClean="0">
                <a:sym typeface="Wingdings" panose="05000000000000000000" pitchFamily="2" charset="2"/>
              </a:rPr>
              <a:t> </a:t>
            </a:r>
            <a:r>
              <a:rPr lang="fr-FR" sz="1600" dirty="0" smtClean="0"/>
              <a:t>Atmosphère est un mélange d’air sec et d’un peu de vapeur d’eau </a:t>
            </a:r>
            <a:endParaRPr lang="fr-FR" sz="1600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969394" y="6259378"/>
            <a:ext cx="9144000" cy="598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7200" dirty="0" smtClean="0">
                <a:solidFill>
                  <a:srgbClr val="FF0000"/>
                </a:solidFill>
              </a:rPr>
              <a:t>Plus léger: l’air sec ou l’air avec de la vapeur d’eau? </a:t>
            </a:r>
          </a:p>
          <a:p>
            <a:endParaRPr lang="fr-FR" baseline="-25000" dirty="0" smtClean="0"/>
          </a:p>
          <a:p>
            <a:pPr algn="l"/>
            <a:r>
              <a:rPr lang="fr-FR" dirty="0" smtClean="0"/>
              <a:t> </a:t>
            </a:r>
          </a:p>
          <a:p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2181894" y="2600828"/>
            <a:ext cx="4090117" cy="3261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sz="1200" dirty="0" smtClean="0">
              <a:solidFill>
                <a:srgbClr val="FF0000"/>
              </a:solidFill>
            </a:endParaRPr>
          </a:p>
          <a:p>
            <a:pPr algn="r"/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Mm</a:t>
            </a:r>
            <a:r>
              <a:rPr lang="fr-FR" sz="3800" baseline="-25000" dirty="0" smtClean="0">
                <a:solidFill>
                  <a:schemeClr val="bg1">
                    <a:lumMod val="85000"/>
                  </a:schemeClr>
                </a:solidFill>
              </a:rPr>
              <a:t>N2</a:t>
            </a:r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 = 28 g/mol</a:t>
            </a:r>
            <a:endParaRPr lang="fr-FR" sz="3800" baseline="-250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r"/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Mm</a:t>
            </a:r>
            <a:r>
              <a:rPr lang="fr-FR" sz="3800" baseline="-25000" dirty="0" smtClean="0">
                <a:solidFill>
                  <a:schemeClr val="bg1">
                    <a:lumMod val="85000"/>
                  </a:schemeClr>
                </a:solidFill>
              </a:rPr>
              <a:t>O2</a:t>
            </a:r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 = 32 g/mol</a:t>
            </a:r>
          </a:p>
          <a:p>
            <a:pPr algn="r"/>
            <a:endParaRPr lang="fr-FR" sz="38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r"/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Mm</a:t>
            </a:r>
            <a:r>
              <a:rPr lang="fr-FR" sz="3800" baseline="-25000" dirty="0" smtClean="0">
                <a:solidFill>
                  <a:schemeClr val="bg1">
                    <a:lumMod val="85000"/>
                  </a:schemeClr>
                </a:solidFill>
              </a:rPr>
              <a:t>H2O</a:t>
            </a:r>
            <a:r>
              <a:rPr lang="fr-FR" sz="3800" dirty="0" smtClean="0">
                <a:solidFill>
                  <a:schemeClr val="bg1">
                    <a:lumMod val="85000"/>
                  </a:schemeClr>
                </a:solidFill>
              </a:rPr>
              <a:t> = 18 g/mol  </a:t>
            </a:r>
          </a:p>
          <a:p>
            <a:pPr algn="r"/>
            <a:endParaRPr lang="fr-FR" sz="12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r"/>
            <a:endParaRPr lang="fr-FR" sz="12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l"/>
            <a:r>
              <a:rPr lang="fr-FR" sz="2200" dirty="0" smtClean="0">
                <a:solidFill>
                  <a:schemeClr val="bg1">
                    <a:lumMod val="85000"/>
                  </a:schemeClr>
                </a:solidFill>
              </a:rPr>
              <a:t>Volume molaire pour un gaz parfait: on prend: 24 litres/mol  </a:t>
            </a:r>
            <a:endParaRPr lang="fr-FR" sz="2200" baseline="-2500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l"/>
            <a:endParaRPr lang="fr-FR" sz="1200" baseline="-25000" dirty="0" smtClean="0">
              <a:solidFill>
                <a:srgbClr val="FF0000"/>
              </a:solidFill>
            </a:endParaRPr>
          </a:p>
          <a:p>
            <a:pPr algn="l"/>
            <a:r>
              <a:rPr lang="fr-FR" sz="2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fr-FR" sz="2200" dirty="0" smtClean="0">
                <a:solidFill>
                  <a:srgbClr val="FF0000"/>
                </a:solidFill>
              </a:rPr>
              <a:t> Masse volumique air sec  ~ 1 200 gr/m</a:t>
            </a:r>
            <a:r>
              <a:rPr lang="fr-FR" sz="2200" baseline="30000" dirty="0" smtClean="0">
                <a:solidFill>
                  <a:srgbClr val="FF0000"/>
                </a:solidFill>
              </a:rPr>
              <a:t>3</a:t>
            </a:r>
          </a:p>
          <a:p>
            <a:pPr algn="l"/>
            <a:r>
              <a:rPr lang="fr-FR" sz="2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sz="2200" dirty="0" smtClean="0">
                <a:solidFill>
                  <a:srgbClr val="FF0000"/>
                </a:solidFill>
              </a:rPr>
              <a:t>Masse volumique vapeur d’eau ~ 750 gr/m</a:t>
            </a:r>
            <a:r>
              <a:rPr lang="fr-FR" sz="2200" baseline="30000" dirty="0" smtClean="0">
                <a:solidFill>
                  <a:srgbClr val="FF0000"/>
                </a:solidFill>
              </a:rPr>
              <a:t>3</a:t>
            </a:r>
            <a:endParaRPr lang="fr-FR" sz="2200" baseline="30000" dirty="0" smtClean="0"/>
          </a:p>
          <a:p>
            <a:pPr algn="l"/>
            <a:endParaRPr lang="fr-FR" baseline="-25000" dirty="0" smtClean="0"/>
          </a:p>
          <a:p>
            <a:pPr algn="r"/>
            <a:r>
              <a:rPr lang="fr-FR" dirty="0" smtClean="0"/>
              <a:t> </a:t>
            </a:r>
          </a:p>
          <a:p>
            <a:pPr algn="r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681" y="1963012"/>
            <a:ext cx="4519412" cy="3452168"/>
          </a:xfrm>
          <a:prstGeom prst="rect">
            <a:avLst/>
          </a:prstGeom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7542727" y="6074995"/>
            <a:ext cx="3660820" cy="598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7200" dirty="0" smtClean="0"/>
              <a:t>Particule d’air caractérisée par sa température et son humidité relative</a:t>
            </a:r>
          </a:p>
          <a:p>
            <a:endParaRPr lang="fr-FR" baseline="-25000" dirty="0" smtClean="0"/>
          </a:p>
          <a:p>
            <a:pPr algn="l"/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967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4800" dirty="0" smtClean="0"/>
              <a:t>…un gaz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18823" y="1760358"/>
            <a:ext cx="8253211" cy="2876036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fr-FR" sz="3300" dirty="0" smtClean="0"/>
              <a:t>Le gaz est compressible vs liquide</a:t>
            </a:r>
          </a:p>
          <a:p>
            <a:pPr algn="l"/>
            <a:endParaRPr lang="fr-FR" sz="3300" dirty="0"/>
          </a:p>
          <a:p>
            <a:pPr algn="l"/>
            <a:r>
              <a:rPr lang="fr-FR" sz="2900" dirty="0" smtClean="0"/>
              <a:t>Masse volumique (masse pour 1m</a:t>
            </a:r>
            <a:r>
              <a:rPr lang="fr-FR" sz="2900" baseline="30000" dirty="0" smtClean="0"/>
              <a:t>3</a:t>
            </a:r>
            <a:r>
              <a:rPr lang="fr-FR" sz="2900" dirty="0" smtClean="0"/>
              <a:t>) fonction:</a:t>
            </a:r>
          </a:p>
          <a:p>
            <a:pPr algn="l"/>
            <a:r>
              <a:rPr lang="fr-FR" sz="2900" dirty="0"/>
              <a:t>	</a:t>
            </a:r>
            <a:r>
              <a:rPr lang="fr-FR" sz="2900" dirty="0" smtClean="0"/>
              <a:t>- Température (idem liquide)</a:t>
            </a:r>
          </a:p>
          <a:p>
            <a:pPr algn="l"/>
            <a:r>
              <a:rPr lang="fr-FR" sz="2900" dirty="0"/>
              <a:t>	</a:t>
            </a:r>
            <a:r>
              <a:rPr lang="fr-FR" sz="2900" dirty="0" smtClean="0"/>
              <a:t>- Pression</a:t>
            </a:r>
          </a:p>
          <a:p>
            <a:pPr algn="l"/>
            <a:endParaRPr lang="fr-FR" sz="2900" dirty="0"/>
          </a:p>
          <a:p>
            <a:pPr algn="l"/>
            <a:endParaRPr lang="fr-FR" sz="3300" dirty="0" smtClean="0"/>
          </a:p>
          <a:p>
            <a:pPr algn="l"/>
            <a:endParaRPr lang="fr-FR" sz="3300" dirty="0"/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  <a:endParaRPr lang="fr-FR" dirty="0"/>
          </a:p>
          <a:p>
            <a:endParaRPr lang="fr-FR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24000" y="5721563"/>
            <a:ext cx="9144000" cy="598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8000" b="1" dirty="0" smtClean="0">
                <a:sym typeface="Wingdings" panose="05000000000000000000" pitchFamily="2" charset="2"/>
              </a:rPr>
              <a:t>Ce qui nous intéresse pour la suite: Convection naturelle et détente</a:t>
            </a:r>
            <a:endParaRPr lang="fr-FR" sz="8000" b="1" dirty="0" smtClean="0"/>
          </a:p>
          <a:p>
            <a:endParaRPr lang="fr-FR" baseline="-25000" dirty="0" smtClean="0"/>
          </a:p>
          <a:p>
            <a:pPr algn="l"/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40" y="2101614"/>
            <a:ext cx="1102485" cy="119435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40" y="3906714"/>
            <a:ext cx="1391433" cy="9276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173" y="3901414"/>
            <a:ext cx="1243896" cy="932922"/>
          </a:xfrm>
          <a:prstGeom prst="rect">
            <a:avLst/>
          </a:prstGeom>
        </p:spPr>
      </p:pic>
      <p:sp>
        <p:nvSpPr>
          <p:cNvPr id="9" name="Sous-titre 2"/>
          <p:cNvSpPr txBox="1">
            <a:spLocks/>
          </p:cNvSpPr>
          <p:nvPr/>
        </p:nvSpPr>
        <p:spPr>
          <a:xfrm>
            <a:off x="1418823" y="3702773"/>
            <a:ext cx="7468669" cy="226312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900" dirty="0" smtClean="0"/>
          </a:p>
          <a:p>
            <a:pPr algn="l"/>
            <a:r>
              <a:rPr lang="fr-FR" sz="2900" dirty="0" smtClean="0"/>
              <a:t>Température fonction de la pression	</a:t>
            </a:r>
          </a:p>
          <a:p>
            <a:pPr algn="l"/>
            <a:r>
              <a:rPr lang="fr-FR" sz="3300" dirty="0" smtClean="0"/>
              <a:t>	</a:t>
            </a:r>
            <a:r>
              <a:rPr lang="fr-FR" sz="2500" dirty="0" smtClean="0"/>
              <a:t>compression </a:t>
            </a:r>
            <a:r>
              <a:rPr lang="fr-FR" sz="2500" dirty="0" smtClean="0">
                <a:sym typeface="Wingdings" panose="05000000000000000000" pitchFamily="2" charset="2"/>
              </a:rPr>
              <a:t> augmentation température</a:t>
            </a:r>
            <a:endParaRPr lang="fr-FR" sz="2500" dirty="0" smtClean="0"/>
          </a:p>
          <a:p>
            <a:pPr algn="l"/>
            <a:r>
              <a:rPr lang="fr-FR" sz="2500" dirty="0" smtClean="0"/>
              <a:t>	détente </a:t>
            </a:r>
            <a:r>
              <a:rPr lang="fr-FR" sz="2500" dirty="0" smtClean="0">
                <a:sym typeface="Wingdings" panose="05000000000000000000" pitchFamily="2" charset="2"/>
              </a:rPr>
              <a:t> diminution de la température</a:t>
            </a:r>
            <a:endParaRPr lang="fr-FR" sz="2500" dirty="0" smtClean="0"/>
          </a:p>
          <a:p>
            <a:pPr algn="l"/>
            <a:endParaRPr lang="fr-FR" sz="3300" dirty="0" smtClean="0"/>
          </a:p>
          <a:p>
            <a:pPr algn="l"/>
            <a:endParaRPr lang="fr-FR" sz="3300" dirty="0" smtClean="0"/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78" y="2337337"/>
            <a:ext cx="1406497" cy="95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3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53038"/>
          </a:xfrm>
        </p:spPr>
        <p:txBody>
          <a:bodyPr>
            <a:normAutofit/>
          </a:bodyPr>
          <a:lstStyle/>
          <a:p>
            <a:r>
              <a:rPr lang="fr-FR" sz="4800" dirty="0" smtClean="0"/>
              <a:t>L’atmosphère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527537" y="5303809"/>
            <a:ext cx="2500510" cy="902745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fr-FR" sz="6400" i="1" dirty="0" smtClean="0"/>
              <a:t>Cas de la bulle d’air chaud qui monte </a:t>
            </a:r>
          </a:p>
          <a:p>
            <a:pPr algn="l"/>
            <a:r>
              <a:rPr lang="fr-FR" sz="6400" dirty="0" smtClean="0"/>
              <a:t>Air excellent isolant</a:t>
            </a:r>
          </a:p>
          <a:p>
            <a:pPr algn="l"/>
            <a:r>
              <a:rPr lang="fr-FR" sz="6400" dirty="0" smtClean="0"/>
              <a:t>Détente adiabatique</a:t>
            </a:r>
          </a:p>
          <a:p>
            <a:pPr algn="l"/>
            <a:endParaRPr lang="fr-FR" sz="7200" baseline="-25000" dirty="0" smtClean="0"/>
          </a:p>
          <a:p>
            <a:pPr algn="l"/>
            <a:r>
              <a:rPr lang="fr-FR" sz="7200" dirty="0" smtClean="0"/>
              <a:t> </a:t>
            </a:r>
            <a:endParaRPr lang="fr-FR" sz="7200" dirty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17" y="1010219"/>
            <a:ext cx="4783642" cy="2445994"/>
          </a:xfrm>
          <a:prstGeom prst="rect">
            <a:avLst/>
          </a:prstGeom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722446" y="1496690"/>
            <a:ext cx="1145974" cy="1257431"/>
            <a:chOff x="2256" y="624"/>
            <a:chExt cx="1440" cy="2064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256" y="624"/>
              <a:ext cx="1440" cy="1920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784" y="2496"/>
              <a:ext cx="288" cy="144"/>
            </a:xfrm>
            <a:prstGeom prst="triangle">
              <a:avLst>
                <a:gd name="adj" fmla="val 60833"/>
              </a:avLst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784" y="2592"/>
              <a:ext cx="288" cy="96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9918406" y="3040140"/>
            <a:ext cx="819149" cy="850251"/>
            <a:chOff x="2256" y="624"/>
            <a:chExt cx="1440" cy="2064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2256" y="624"/>
              <a:ext cx="1440" cy="1920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2784" y="2496"/>
              <a:ext cx="288" cy="144"/>
            </a:xfrm>
            <a:prstGeom prst="triangle">
              <a:avLst>
                <a:gd name="adj" fmla="val 60833"/>
              </a:avLst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2784" y="2592"/>
              <a:ext cx="288" cy="96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grpSp>
        <p:nvGrpSpPr>
          <p:cNvPr id="17" name="Group 8"/>
          <p:cNvGrpSpPr>
            <a:grpSpLocks/>
          </p:cNvGrpSpPr>
          <p:nvPr/>
        </p:nvGrpSpPr>
        <p:grpSpPr bwMode="auto">
          <a:xfrm>
            <a:off x="10045519" y="4264139"/>
            <a:ext cx="605276" cy="582133"/>
            <a:chOff x="2256" y="624"/>
            <a:chExt cx="1440" cy="2064"/>
          </a:xfrm>
        </p:grpSpPr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2256" y="624"/>
              <a:ext cx="1440" cy="1920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9" name="AutoShape 10"/>
            <p:cNvSpPr>
              <a:spLocks noChangeArrowheads="1"/>
            </p:cNvSpPr>
            <p:nvPr/>
          </p:nvSpPr>
          <p:spPr bwMode="auto">
            <a:xfrm>
              <a:off x="2784" y="2496"/>
              <a:ext cx="288" cy="144"/>
            </a:xfrm>
            <a:prstGeom prst="triangle">
              <a:avLst>
                <a:gd name="adj" fmla="val 60833"/>
              </a:avLst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0" name="Oval 11"/>
            <p:cNvSpPr>
              <a:spLocks noChangeArrowheads="1"/>
            </p:cNvSpPr>
            <p:nvPr/>
          </p:nvSpPr>
          <p:spPr bwMode="auto">
            <a:xfrm>
              <a:off x="2784" y="2592"/>
              <a:ext cx="288" cy="96"/>
            </a:xfrm>
            <a:prstGeom prst="ellipse">
              <a:avLst/>
            </a:prstGeom>
            <a:gradFill rotWithShape="0">
              <a:gsLst>
                <a:gs pos="0">
                  <a:srgbClr val="FF79FF"/>
                </a:gs>
                <a:gs pos="50000">
                  <a:srgbClr val="FFD9FF"/>
                </a:gs>
                <a:gs pos="100000">
                  <a:srgbClr val="FF79FF"/>
                </a:gs>
              </a:gsLst>
              <a:lin ang="0" scaled="1"/>
            </a:gradFill>
            <a:ln w="9525">
              <a:solidFill>
                <a:srgbClr val="D6009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rgbClr val="FFCC00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21" name="Flèche vers le haut 20"/>
          <p:cNvSpPr/>
          <p:nvPr/>
        </p:nvSpPr>
        <p:spPr>
          <a:xfrm>
            <a:off x="10970659" y="1565867"/>
            <a:ext cx="317951" cy="3315622"/>
          </a:xfrm>
          <a:prstGeom prst="upArrow">
            <a:avLst/>
          </a:prstGeom>
          <a:gradFill flip="none" rotWithShape="1">
            <a:gsLst>
              <a:gs pos="100000">
                <a:srgbClr val="0070C0">
                  <a:lumMod val="49000"/>
                  <a:lumOff val="51000"/>
                </a:srgbClr>
              </a:gs>
              <a:gs pos="4000">
                <a:srgbClr val="FF0000">
                  <a:tint val="44500"/>
                  <a:satMod val="160000"/>
                  <a:lumMod val="79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89" y="1333332"/>
            <a:ext cx="2715797" cy="1890346"/>
          </a:xfrm>
          <a:prstGeom prst="rect">
            <a:avLst/>
          </a:prstGeom>
        </p:spPr>
      </p:pic>
      <p:sp>
        <p:nvSpPr>
          <p:cNvPr id="22" name="Sous-titre 2"/>
          <p:cNvSpPr txBox="1">
            <a:spLocks/>
          </p:cNvSpPr>
          <p:nvPr/>
        </p:nvSpPr>
        <p:spPr>
          <a:xfrm>
            <a:off x="869173" y="3599713"/>
            <a:ext cx="7799014" cy="1192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800" u="sng" dirty="0" smtClean="0"/>
              <a:t>Pression varie avec l’altitude </a:t>
            </a:r>
            <a:r>
              <a:rPr lang="fr-FR" sz="4800" dirty="0" smtClean="0"/>
              <a:t>(ne façon non linéaire)</a:t>
            </a:r>
            <a:endParaRPr lang="fr-FR" sz="4800" dirty="0"/>
          </a:p>
          <a:p>
            <a:pPr algn="l"/>
            <a:r>
              <a:rPr lang="fr-FR" sz="4800" dirty="0" smtClean="0"/>
              <a:t>Fonction de: 	La « hauteur d’air » au dessus &amp; de sa masse volumique</a:t>
            </a:r>
          </a:p>
          <a:p>
            <a:pPr algn="l"/>
            <a:endParaRPr lang="fr-FR" sz="4800" dirty="0"/>
          </a:p>
          <a:p>
            <a:pPr algn="l"/>
            <a:r>
              <a:rPr lang="fr-FR" sz="4800" dirty="0" smtClean="0"/>
              <a:t>		Pour une variation de 1hPa: 	Au niveau de la mer: 8,5 m</a:t>
            </a:r>
          </a:p>
          <a:p>
            <a:pPr algn="l"/>
            <a:r>
              <a:rPr lang="fr-FR" sz="4800" dirty="0" smtClean="0"/>
              <a:t>				À 1 000 m: 10 m </a:t>
            </a:r>
          </a:p>
          <a:p>
            <a:pPr algn="l"/>
            <a:r>
              <a:rPr lang="fr-FR" sz="4800" dirty="0"/>
              <a:t>	</a:t>
            </a:r>
            <a:r>
              <a:rPr lang="fr-FR" sz="4800" dirty="0" smtClean="0"/>
              <a:t>			A 11 000 m: 30 m			</a:t>
            </a:r>
          </a:p>
          <a:p>
            <a:pPr algn="l"/>
            <a:r>
              <a:rPr lang="fr-FR" sz="4800" u="sng" dirty="0" smtClean="0"/>
              <a:t>Température varie en fonction de l’altitude</a:t>
            </a:r>
          </a:p>
          <a:p>
            <a:pPr algn="l"/>
            <a:r>
              <a:rPr lang="fr-FR" sz="4800" dirty="0" smtClean="0"/>
              <a:t>Dans la troposphère: Utilisation d’un modèle dit d’Atmosphère « standard »: -6,5°C par 1000 m</a:t>
            </a:r>
          </a:p>
          <a:p>
            <a:pPr algn="l"/>
            <a:r>
              <a:rPr lang="fr-FR" sz="4800" dirty="0" smtClean="0"/>
              <a:t>Ce qui est une pente moyenne admise sur l’épaisseur, mais en réalité à chaque altitude les particules d’air sont déterminée par leur température et leur humidité relative en fonction des masses d’air et donc peuvent s’en écarter plus ou moins de façon importante.</a:t>
            </a:r>
          </a:p>
          <a:p>
            <a:pPr algn="l"/>
            <a:r>
              <a:rPr lang="fr-FR" sz="4800" dirty="0"/>
              <a:t>	</a:t>
            </a:r>
            <a:r>
              <a:rPr lang="fr-FR" sz="4800" dirty="0" smtClean="0"/>
              <a:t>	</a:t>
            </a:r>
            <a:endParaRPr lang="fr-FR" sz="6400" baseline="-25000" dirty="0" smtClean="0"/>
          </a:p>
          <a:p>
            <a:pPr algn="l"/>
            <a:r>
              <a:rPr lang="fr-FR" sz="7200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958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53037"/>
          </a:xfrm>
        </p:spPr>
        <p:txBody>
          <a:bodyPr>
            <a:normAutofit/>
          </a:bodyPr>
          <a:lstStyle/>
          <a:p>
            <a:r>
              <a:rPr lang="fr-FR" sz="4800" dirty="0" smtClean="0"/>
              <a:t>Circulation atmosphérique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16184" y="3716829"/>
            <a:ext cx="4446297" cy="92642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fr-FR" sz="7200" i="1" dirty="0" smtClean="0"/>
              <a:t>L’énergie solaire parvenant au sol est fonction de la latitude.</a:t>
            </a:r>
          </a:p>
          <a:p>
            <a:pPr algn="l"/>
            <a:r>
              <a:rPr lang="fr-FR" sz="7200" dirty="0" smtClean="0"/>
              <a:t> </a:t>
            </a:r>
            <a:endParaRPr lang="fr-FR" sz="7200" dirty="0"/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78" y="1271656"/>
            <a:ext cx="4422703" cy="235456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899" y="1271656"/>
            <a:ext cx="3311949" cy="245415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664" y="4070650"/>
            <a:ext cx="5486400" cy="2194560"/>
          </a:xfrm>
          <a:prstGeom prst="rect">
            <a:avLst/>
          </a:prstGeom>
        </p:spPr>
      </p:pic>
      <p:sp>
        <p:nvSpPr>
          <p:cNvPr id="22" name="Sous-titre 2"/>
          <p:cNvSpPr txBox="1">
            <a:spLocks/>
          </p:cNvSpPr>
          <p:nvPr/>
        </p:nvSpPr>
        <p:spPr>
          <a:xfrm>
            <a:off x="1722287" y="5707957"/>
            <a:ext cx="5154636" cy="1158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5500" i="1" dirty="0" smtClean="0"/>
              <a:t>Jetstreams sources des perturbations</a:t>
            </a:r>
          </a:p>
          <a:p>
            <a:pPr algn="l"/>
            <a:endParaRPr lang="fr-FR" sz="7200" dirty="0" smtClean="0"/>
          </a:p>
          <a:p>
            <a:pPr algn="l"/>
            <a:r>
              <a:rPr lang="fr-FR" sz="7200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779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53037"/>
          </a:xfrm>
        </p:spPr>
        <p:txBody>
          <a:bodyPr>
            <a:normAutofit/>
          </a:bodyPr>
          <a:lstStyle/>
          <a:p>
            <a:r>
              <a:rPr lang="fr-FR" sz="4800" dirty="0" smtClean="0"/>
              <a:t>Circulation atmosphérique</a:t>
            </a:r>
            <a:endParaRPr lang="fr-FR" sz="4800" dirty="0"/>
          </a:p>
        </p:txBody>
      </p:sp>
      <p:sp>
        <p:nvSpPr>
          <p:cNvPr id="22" name="Sous-titre 2"/>
          <p:cNvSpPr txBox="1">
            <a:spLocks/>
          </p:cNvSpPr>
          <p:nvPr/>
        </p:nvSpPr>
        <p:spPr>
          <a:xfrm>
            <a:off x="6096000" y="1519565"/>
            <a:ext cx="5154636" cy="1158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7200" dirty="0" smtClean="0"/>
              <a:t>- Vent des hautes pressions vers les basses pressions</a:t>
            </a:r>
          </a:p>
          <a:p>
            <a:pPr algn="l"/>
            <a:r>
              <a:rPr lang="fr-FR" sz="7200" dirty="0" smtClean="0"/>
              <a:t>- Rotations des centres d’action</a:t>
            </a:r>
          </a:p>
          <a:p>
            <a:pPr algn="l"/>
            <a:r>
              <a:rPr lang="fr-FR" sz="7200" dirty="0" smtClean="0"/>
              <a:t>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10" y="1799741"/>
            <a:ext cx="3163910" cy="203777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32987" y="4252153"/>
            <a:ext cx="3013256" cy="129864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668" y="2510313"/>
            <a:ext cx="3861903" cy="304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53037"/>
          </a:xfrm>
        </p:spPr>
        <p:txBody>
          <a:bodyPr>
            <a:normAutofit/>
          </a:bodyPr>
          <a:lstStyle/>
          <a:p>
            <a:r>
              <a:rPr lang="fr-FR" sz="4800" dirty="0" smtClean="0"/>
              <a:t>Les fronts</a:t>
            </a:r>
            <a:endParaRPr lang="fr-FR" sz="4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14" y="1786514"/>
            <a:ext cx="3857271" cy="442608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02" y="1500728"/>
            <a:ext cx="2391109" cy="96215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096" y="1500728"/>
            <a:ext cx="2363905" cy="962159"/>
          </a:xfrm>
          <a:prstGeom prst="rect">
            <a:avLst/>
          </a:prstGeom>
        </p:spPr>
      </p:pic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5306021" y="2584349"/>
            <a:ext cx="2571888" cy="670548"/>
          </a:xfrm>
        </p:spPr>
        <p:txBody>
          <a:bodyPr>
            <a:normAutofit/>
          </a:bodyPr>
          <a:lstStyle/>
          <a:p>
            <a:pPr algn="l"/>
            <a:r>
              <a:rPr lang="fr-FR" sz="1200" i="1" dirty="0" smtClean="0"/>
              <a:t>Déplacement d’air chaud vers air froid</a:t>
            </a:r>
          </a:p>
          <a:p>
            <a:pPr algn="l"/>
            <a:endParaRPr lang="fr-FR" sz="1700" dirty="0" smtClean="0"/>
          </a:p>
          <a:p>
            <a:endParaRPr lang="fr-FR" dirty="0"/>
          </a:p>
        </p:txBody>
      </p:sp>
      <p:sp>
        <p:nvSpPr>
          <p:cNvPr id="12" name="Sous-titre 2"/>
          <p:cNvSpPr txBox="1">
            <a:spLocks/>
          </p:cNvSpPr>
          <p:nvPr/>
        </p:nvSpPr>
        <p:spPr>
          <a:xfrm>
            <a:off x="8616217" y="2571006"/>
            <a:ext cx="2724453" cy="42407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800" i="1" dirty="0" smtClean="0"/>
              <a:t>Déplacement d’air froid vers air chaud</a:t>
            </a:r>
          </a:p>
          <a:p>
            <a:pPr algn="l"/>
            <a:r>
              <a:rPr lang="fr-FR" sz="7200" dirty="0" smtClean="0"/>
              <a:t> 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02" y="2919623"/>
            <a:ext cx="5992368" cy="2749296"/>
          </a:xfrm>
          <a:prstGeom prst="rect">
            <a:avLst/>
          </a:prstGeom>
        </p:spPr>
      </p:pic>
      <p:sp>
        <p:nvSpPr>
          <p:cNvPr id="13" name="Sous-titre 2"/>
          <p:cNvSpPr txBox="1">
            <a:spLocks/>
          </p:cNvSpPr>
          <p:nvPr/>
        </p:nvSpPr>
        <p:spPr>
          <a:xfrm>
            <a:off x="935214" y="1362192"/>
            <a:ext cx="3778454" cy="1037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3400" dirty="0" smtClean="0"/>
              <a:t>Naissance d’une dépression</a:t>
            </a:r>
          </a:p>
          <a:p>
            <a:pPr algn="l"/>
            <a:r>
              <a:rPr lang="fr-FR" sz="7200" dirty="0" smtClean="0"/>
              <a:t> </a:t>
            </a:r>
          </a:p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306021" y="5764681"/>
            <a:ext cx="60346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« ‘images d’Epinal » Mais dans la vraie vie: </a:t>
            </a:r>
            <a:r>
              <a:rPr lang="fr-FR" sz="1200" dirty="0" err="1" smtClean="0"/>
              <a:t>Anafrond</a:t>
            </a:r>
            <a:r>
              <a:rPr lang="fr-FR" sz="1200" dirty="0" smtClean="0"/>
              <a:t>, </a:t>
            </a:r>
            <a:r>
              <a:rPr lang="fr-FR" sz="1200" dirty="0" err="1"/>
              <a:t>catafrond</a:t>
            </a:r>
            <a:r>
              <a:rPr lang="fr-FR" sz="1200" dirty="0"/>
              <a:t>, courants transporteurs, </a:t>
            </a:r>
            <a:r>
              <a:rPr lang="fr-FR" sz="1200" dirty="0" smtClean="0"/>
              <a:t>etc</a:t>
            </a:r>
            <a:r>
              <a:rPr lang="fr-F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234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>
          <a:xfrm>
            <a:off x="1148928" y="91837"/>
            <a:ext cx="9144000" cy="727759"/>
          </a:xfrm>
        </p:spPr>
        <p:txBody>
          <a:bodyPr>
            <a:normAutofit/>
          </a:bodyPr>
          <a:lstStyle/>
          <a:p>
            <a:r>
              <a:rPr lang="fr-FR" sz="4400" dirty="0" smtClean="0"/>
              <a:t>Les masses d’air</a:t>
            </a:r>
            <a:endParaRPr lang="fr-FR" sz="4400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64" y="1122363"/>
            <a:ext cx="6565049" cy="499077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43" y="1122363"/>
            <a:ext cx="4178104" cy="2232253"/>
          </a:xfrm>
          <a:prstGeom prst="rect">
            <a:avLst/>
          </a:prstGeom>
        </p:spPr>
      </p:pic>
      <p:sp>
        <p:nvSpPr>
          <p:cNvPr id="14" name="Sous-titre 2"/>
          <p:cNvSpPr txBox="1">
            <a:spLocks/>
          </p:cNvSpPr>
          <p:nvPr/>
        </p:nvSpPr>
        <p:spPr>
          <a:xfrm>
            <a:off x="975360" y="3354616"/>
            <a:ext cx="4178104" cy="724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i="1" dirty="0" smtClean="0"/>
              <a:t>Inversion de front chaud associé à une plus ou moins forte humidité.</a:t>
            </a:r>
          </a:p>
          <a:p>
            <a:pPr algn="l"/>
            <a:endParaRPr lang="fr-FR" sz="1200" dirty="0" smtClean="0"/>
          </a:p>
          <a:p>
            <a:pPr algn="l"/>
            <a:endParaRPr lang="fr-FR" sz="1400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4314931"/>
            <a:ext cx="4018187" cy="137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2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Les cartes météo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93065" y="3260068"/>
            <a:ext cx="8253211" cy="30820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fr-FR" sz="5600" dirty="0" smtClean="0"/>
              <a:t>Première approche de la prévision </a:t>
            </a:r>
            <a:r>
              <a:rPr lang="fr-FR" sz="5600" dirty="0" smtClean="0"/>
              <a:t>avec les cartes de large </a:t>
            </a:r>
            <a:r>
              <a:rPr lang="fr-FR" sz="5600" dirty="0" smtClean="0"/>
              <a:t>é</a:t>
            </a:r>
            <a:r>
              <a:rPr lang="fr-FR" sz="5600" dirty="0" smtClean="0"/>
              <a:t>chelles </a:t>
            </a:r>
            <a:endParaRPr lang="fr-FR" sz="5600" dirty="0" smtClean="0"/>
          </a:p>
          <a:p>
            <a:pPr algn="l"/>
            <a:endParaRPr lang="fr-FR" sz="5600" dirty="0"/>
          </a:p>
          <a:p>
            <a:pPr algn="l"/>
            <a:r>
              <a:rPr lang="fr-FR" sz="5600" dirty="0" smtClean="0"/>
              <a:t>Cartes prévision:</a:t>
            </a:r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Synoptique</a:t>
            </a:r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Température au sol</a:t>
            </a:r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Température à 850 </a:t>
            </a:r>
            <a:r>
              <a:rPr lang="fr-FR" sz="5600" dirty="0" err="1" smtClean="0"/>
              <a:t>hPa</a:t>
            </a:r>
            <a:endParaRPr lang="fr-FR" sz="5600" dirty="0" smtClean="0"/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Carte Isohypses 500 </a:t>
            </a:r>
            <a:r>
              <a:rPr lang="fr-FR" sz="5600" dirty="0" err="1" smtClean="0"/>
              <a:t>hPa</a:t>
            </a:r>
            <a:r>
              <a:rPr lang="fr-FR" sz="5600" dirty="0"/>
              <a:t> </a:t>
            </a:r>
            <a:r>
              <a:rPr lang="fr-FR" sz="5600" dirty="0" smtClean="0"/>
              <a:t>(courbe iso altitude)</a:t>
            </a:r>
          </a:p>
          <a:p>
            <a:pPr marL="457200" indent="-457200" algn="l">
              <a:buFontTx/>
              <a:buChar char="-"/>
            </a:pPr>
            <a:endParaRPr lang="fr-FR" sz="5600" dirty="0"/>
          </a:p>
          <a:p>
            <a:pPr algn="l"/>
            <a:r>
              <a:rPr lang="fr-FR" sz="5600" dirty="0" smtClean="0"/>
              <a:t>Observations pour recouper les informations avec les prévisions numériques:</a:t>
            </a:r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Synoptique</a:t>
            </a:r>
          </a:p>
          <a:p>
            <a:pPr marL="457200" indent="-457200" algn="l">
              <a:buFontTx/>
              <a:buChar char="-"/>
            </a:pPr>
            <a:r>
              <a:rPr lang="fr-FR" sz="5600" dirty="0" smtClean="0"/>
              <a:t>Radar nuages</a:t>
            </a:r>
          </a:p>
          <a:p>
            <a:pPr algn="l"/>
            <a:endParaRPr lang="fr-FR" sz="3300" dirty="0" smtClean="0"/>
          </a:p>
          <a:p>
            <a:pPr algn="l"/>
            <a:endParaRPr lang="fr-FR" sz="3300" dirty="0"/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  <a:endParaRPr lang="fr-FR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393065" y="145502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/>
              <a:t>Grossièrement, ce qui nous intéresse: </a:t>
            </a:r>
          </a:p>
          <a:p>
            <a:r>
              <a:rPr lang="fr-FR" sz="1600" dirty="0" smtClean="0"/>
              <a:t>	Air frais </a:t>
            </a:r>
            <a:r>
              <a:rPr lang="fr-FR" sz="1600" dirty="0"/>
              <a:t>en basse couche pour créer de l’instabilité.</a:t>
            </a:r>
          </a:p>
          <a:p>
            <a:r>
              <a:rPr lang="fr-FR" sz="1600" dirty="0" smtClean="0"/>
              <a:t>	De </a:t>
            </a:r>
            <a:r>
              <a:rPr lang="fr-FR" sz="1600" dirty="0"/>
              <a:t>l’air chaud en altitude pour éviter le surdéveloppement.</a:t>
            </a:r>
          </a:p>
          <a:p>
            <a:r>
              <a:rPr lang="fr-FR" sz="1600" dirty="0" smtClean="0"/>
              <a:t>	masse d’air homogène </a:t>
            </a:r>
            <a:r>
              <a:rPr lang="fr-FR" sz="1600" dirty="0"/>
              <a:t>sur un grand secteur</a:t>
            </a:r>
          </a:p>
          <a:p>
            <a:r>
              <a:rPr lang="fr-FR" sz="1600" dirty="0" smtClean="0"/>
              <a:t>	Pas ou peu de </a:t>
            </a:r>
            <a:r>
              <a:rPr lang="fr-FR" sz="1600" dirty="0"/>
              <a:t>vent météo (pour la montagne)</a:t>
            </a:r>
          </a:p>
          <a:p>
            <a:r>
              <a:rPr lang="fr-FR" sz="1600" dirty="0" smtClean="0"/>
              <a:t>	Avec </a:t>
            </a:r>
            <a:r>
              <a:rPr lang="fr-FR" sz="1600" dirty="0"/>
              <a:t>un « bon » gradient de vent pour la plaine</a:t>
            </a:r>
          </a:p>
        </p:txBody>
      </p:sp>
    </p:spTree>
    <p:extLst>
      <p:ext uri="{BB962C8B-B14F-4D97-AF65-F5344CB8AC3E}">
        <p14:creationId xmlns:p14="http://schemas.microsoft.com/office/powerpoint/2010/main" val="346907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Isohypses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04806" y="1206373"/>
            <a:ext cx="4299398" cy="191012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fr-FR" sz="5600" b="1" dirty="0" smtClean="0"/>
              <a:t>Courant méridien</a:t>
            </a:r>
          </a:p>
          <a:p>
            <a:pPr algn="l"/>
            <a:r>
              <a:rPr lang="fr-FR" sz="5600" dirty="0" smtClean="0"/>
              <a:t>Fig.1 Subsidence bien marquée; 2/4 </a:t>
            </a:r>
            <a:r>
              <a:rPr lang="fr-FR" sz="5600" dirty="0" err="1" smtClean="0"/>
              <a:t>octas</a:t>
            </a:r>
            <a:endParaRPr lang="fr-FR" sz="5600" dirty="0" smtClean="0"/>
          </a:p>
          <a:p>
            <a:pPr algn="l"/>
            <a:r>
              <a:rPr lang="fr-FR" sz="5600" dirty="0"/>
              <a:t>	</a:t>
            </a:r>
            <a:r>
              <a:rPr lang="fr-FR" sz="5600" dirty="0" smtClean="0"/>
              <a:t>Favorable vol de plaine</a:t>
            </a:r>
          </a:p>
          <a:p>
            <a:pPr algn="l"/>
            <a:r>
              <a:rPr lang="fr-FR" sz="5600" dirty="0" smtClean="0"/>
              <a:t>Fig.2 </a:t>
            </a:r>
            <a:r>
              <a:rPr lang="fr-FR" sz="5600" dirty="0" err="1" smtClean="0"/>
              <a:t>Plaf</a:t>
            </a:r>
            <a:r>
              <a:rPr lang="fr-FR" sz="5600" dirty="0" smtClean="0"/>
              <a:t>. plus haut; 3/5 </a:t>
            </a:r>
            <a:r>
              <a:rPr lang="fr-FR" sz="5600" dirty="0" err="1" smtClean="0"/>
              <a:t>octas</a:t>
            </a:r>
            <a:endParaRPr lang="fr-FR" sz="5600" dirty="0" smtClean="0"/>
          </a:p>
          <a:p>
            <a:pPr algn="l"/>
            <a:r>
              <a:rPr lang="fr-FR" sz="5600" dirty="0"/>
              <a:t>	</a:t>
            </a:r>
            <a:r>
              <a:rPr lang="fr-FR" sz="5600" dirty="0" smtClean="0"/>
              <a:t>Très favorable au vol de plaine</a:t>
            </a:r>
          </a:p>
          <a:p>
            <a:pPr algn="l"/>
            <a:r>
              <a:rPr lang="fr-FR" sz="5600" dirty="0" smtClean="0"/>
              <a:t>Fig.3 Convection essentiellement en montagne</a:t>
            </a:r>
          </a:p>
          <a:p>
            <a:pPr algn="l"/>
            <a:r>
              <a:rPr lang="fr-FR" sz="5600" dirty="0"/>
              <a:t>	</a:t>
            </a:r>
            <a:r>
              <a:rPr lang="fr-FR" sz="5600" dirty="0" smtClean="0"/>
              <a:t>Très favorable vol montagne</a:t>
            </a:r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  <a:endParaRPr lang="fr-FR" dirty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06" y="3335629"/>
            <a:ext cx="3750464" cy="32254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62" y="3338516"/>
            <a:ext cx="3473504" cy="3225492"/>
          </a:xfrm>
          <a:prstGeom prst="rect">
            <a:avLst/>
          </a:prstGeom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6501862" y="1206373"/>
            <a:ext cx="4299398" cy="191012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5600" b="1" dirty="0" smtClean="0"/>
              <a:t>Courant zonal</a:t>
            </a:r>
          </a:p>
          <a:p>
            <a:pPr algn="l"/>
            <a:r>
              <a:rPr lang="fr-FR" sz="5600" dirty="0" smtClean="0"/>
              <a:t>Fig.1 Couche convective épaisse</a:t>
            </a:r>
          </a:p>
          <a:p>
            <a:pPr algn="l"/>
            <a:r>
              <a:rPr lang="fr-FR" sz="5600" dirty="0"/>
              <a:t>	</a:t>
            </a:r>
            <a:r>
              <a:rPr lang="fr-FR" sz="5600" dirty="0" smtClean="0"/>
              <a:t>Risque de voile</a:t>
            </a:r>
          </a:p>
          <a:p>
            <a:pPr algn="l"/>
            <a:r>
              <a:rPr lang="fr-FR" sz="5600" dirty="0" smtClean="0"/>
              <a:t>	Vol technique en plaine</a:t>
            </a:r>
          </a:p>
          <a:p>
            <a:pPr algn="l"/>
            <a:r>
              <a:rPr lang="fr-FR" sz="5600" dirty="0" smtClean="0"/>
              <a:t>Fig.3 Subsidence plus marquée</a:t>
            </a:r>
          </a:p>
          <a:p>
            <a:pPr algn="l"/>
            <a:r>
              <a:rPr lang="fr-FR" sz="5600" dirty="0"/>
              <a:t>	</a:t>
            </a:r>
            <a:r>
              <a:rPr lang="fr-FR" sz="5600" dirty="0" smtClean="0"/>
              <a:t>Risque d’étalement minime</a:t>
            </a:r>
          </a:p>
          <a:p>
            <a:pPr algn="l"/>
            <a:r>
              <a:rPr lang="fr-FR" sz="5600" dirty="0" smtClean="0"/>
              <a:t>	Vol intéressant plaine/montagne</a:t>
            </a:r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724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66374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Carte synoptique</a:t>
            </a:r>
            <a:endParaRPr lang="fr-FR" sz="3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4" y="1178419"/>
            <a:ext cx="3508736" cy="3153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90" y="1178419"/>
            <a:ext cx="7354326" cy="485842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44579" y="4718374"/>
            <a:ext cx="229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Peu de vent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Pas de précipitation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9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Température au sol et à 850 </a:t>
            </a:r>
            <a:r>
              <a:rPr lang="fr-FR" sz="3200" dirty="0" err="1" smtClean="0"/>
              <a:t>hPa</a:t>
            </a: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90" y="1107583"/>
            <a:ext cx="5441421" cy="542723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727" y="1107582"/>
            <a:ext cx="5428445" cy="542844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152281" y="4213319"/>
            <a:ext cx="573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&lt;------------------------ Delta T ~10° / 1500m ---------------------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&gt;</a:t>
            </a:r>
          </a:p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gradient intéressant</a:t>
            </a:r>
          </a:p>
        </p:txBody>
      </p:sp>
    </p:spTree>
    <p:extLst>
      <p:ext uri="{BB962C8B-B14F-4D97-AF65-F5344CB8AC3E}">
        <p14:creationId xmlns:p14="http://schemas.microsoft.com/office/powerpoint/2010/main" val="402414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3200" dirty="0" smtClean="0"/>
              <a:t>Isohypses 500 </a:t>
            </a:r>
            <a:r>
              <a:rPr lang="fr-FR" sz="3200" dirty="0" err="1" smtClean="0"/>
              <a:t>hPa</a:t>
            </a: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3" y="1635616"/>
            <a:ext cx="6310494" cy="422065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614" y="1634110"/>
            <a:ext cx="4227674" cy="422216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754809" y="5991726"/>
            <a:ext cx="7350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Dorsale présente bien placée; gradient température bien placé également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5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8836"/>
            <a:ext cx="9144000" cy="968404"/>
          </a:xfrm>
        </p:spPr>
        <p:txBody>
          <a:bodyPr>
            <a:normAutofit/>
          </a:bodyPr>
          <a:lstStyle/>
          <a:p>
            <a:r>
              <a:rPr lang="fr-FR" sz="4000" dirty="0" smtClean="0"/>
              <a:t>Pour aller plus loin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18823" y="1760358"/>
            <a:ext cx="8253211" cy="2839777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fr-FR" sz="5000" dirty="0" smtClean="0"/>
              <a:t>La météorologie du vol à voile – Tom Bradbury – </a:t>
            </a:r>
            <a:r>
              <a:rPr lang="fr-FR" sz="5000" dirty="0" err="1" smtClean="0"/>
              <a:t>Cépadués</a:t>
            </a:r>
            <a:r>
              <a:rPr lang="fr-FR" sz="5000" dirty="0" smtClean="0"/>
              <a:t> </a:t>
            </a:r>
          </a:p>
          <a:p>
            <a:pPr algn="l"/>
            <a:endParaRPr lang="fr-FR" sz="5000" dirty="0" smtClean="0"/>
          </a:p>
          <a:p>
            <a:pPr algn="l"/>
            <a:r>
              <a:rPr lang="fr-FR" sz="5000" dirty="0" smtClean="0"/>
              <a:t>Météo du vol à voile et du vol libre – JP </a:t>
            </a:r>
            <a:r>
              <a:rPr lang="fr-FR" sz="5000" dirty="0" err="1" smtClean="0"/>
              <a:t>Fièque</a:t>
            </a:r>
            <a:r>
              <a:rPr lang="fr-FR" sz="5000" dirty="0" smtClean="0"/>
              <a:t> – </a:t>
            </a:r>
            <a:r>
              <a:rPr lang="fr-FR" sz="5000" dirty="0" err="1" smtClean="0"/>
              <a:t>Cépadués</a:t>
            </a:r>
            <a:endParaRPr lang="fr-FR" sz="5000" dirty="0" smtClean="0"/>
          </a:p>
          <a:p>
            <a:pPr algn="l"/>
            <a:endParaRPr lang="fr-FR" sz="5000" dirty="0" smtClean="0"/>
          </a:p>
          <a:p>
            <a:pPr algn="l"/>
            <a:r>
              <a:rPr lang="fr-FR" sz="5000" dirty="0" smtClean="0"/>
              <a:t>Les visiteurs du ciel – Hubert Aupetit – Rétine</a:t>
            </a:r>
          </a:p>
          <a:p>
            <a:pPr algn="l"/>
            <a:endParaRPr lang="fr-FR" sz="5000" dirty="0" smtClean="0"/>
          </a:p>
          <a:p>
            <a:pPr algn="l"/>
            <a:endParaRPr lang="fr-FR" sz="5000" dirty="0" smtClean="0"/>
          </a:p>
          <a:p>
            <a:pPr algn="l"/>
            <a:endParaRPr lang="fr-FR" sz="3300" dirty="0"/>
          </a:p>
          <a:p>
            <a:endParaRPr lang="fr-FR" baseline="-25000" dirty="0" smtClean="0"/>
          </a:p>
          <a:p>
            <a:r>
              <a:rPr lang="fr-FR" dirty="0" smtClean="0"/>
              <a:t>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5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FF0000"/>
            </a:gs>
            <a:gs pos="27000">
              <a:srgbClr val="FF0000">
                <a:tint val="44500"/>
                <a:satMod val="160000"/>
                <a:lumMod val="79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16200000" scaled="1"/>
          <a:tileRect/>
        </a:gra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417</Words>
  <Application>Microsoft Office PowerPoint</Application>
  <PresentationFormat>Grand écran</PresentationFormat>
  <Paragraphs>157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Thème Office</vt:lpstr>
      <vt:lpstr>Aides à la prévision météo </vt:lpstr>
      <vt:lpstr>L’atmosphère</vt:lpstr>
      <vt:lpstr>…un gaz</vt:lpstr>
      <vt:lpstr>L’atmosphère</vt:lpstr>
      <vt:lpstr>Circulation atmosphérique</vt:lpstr>
      <vt:lpstr>Circulation atmosphérique</vt:lpstr>
      <vt:lpstr>Les fronts</vt:lpstr>
      <vt:lpstr>Présentation PowerPoint</vt:lpstr>
      <vt:lpstr>Les cartes météo</vt:lpstr>
      <vt:lpstr>Isohypses</vt:lpstr>
      <vt:lpstr>Carte synoptique</vt:lpstr>
      <vt:lpstr>Température au sol et à 850 hPa</vt:lpstr>
      <vt:lpstr>Isohypses 500 hPa</vt:lpstr>
      <vt:lpstr>Pour aller plus loin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José</dc:creator>
  <cp:lastModifiedBy>José</cp:lastModifiedBy>
  <cp:revision>66</cp:revision>
  <dcterms:created xsi:type="dcterms:W3CDTF">2016-04-11T15:03:57Z</dcterms:created>
  <dcterms:modified xsi:type="dcterms:W3CDTF">2016-04-13T20:46:46Z</dcterms:modified>
</cp:coreProperties>
</file>